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1"/>
  </p:notesMasterIdLst>
  <p:sldIdLst>
    <p:sldId id="256" r:id="rId2"/>
    <p:sldId id="257" r:id="rId3"/>
    <p:sldId id="258"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278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5EC39B-5D61-4921-9399-D436C6F7C516}" type="datetimeFigureOut">
              <a:rPr lang="en-US" smtClean="0"/>
              <a:pPr/>
              <a:t>12/8/13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E5F318-560D-4192-87AB-9F6DF2EED4D3}" type="slidenum">
              <a:rPr lang="en-US" smtClean="0"/>
              <a:pPr/>
              <a:t>‹#›</a:t>
            </a:fld>
            <a:endParaRPr lang="en-US"/>
          </a:p>
        </p:txBody>
      </p:sp>
    </p:spTree>
    <p:extLst>
      <p:ext uri="{BB962C8B-B14F-4D97-AF65-F5344CB8AC3E}">
        <p14:creationId xmlns:p14="http://schemas.microsoft.com/office/powerpoint/2010/main" val="1738653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AF91A227-45CB-46BC-AB39-9F06B1CACB88}" type="slidenum">
              <a:rPr lang="en-US" smtClean="0"/>
              <a:pPr/>
              <a:t>4</a:t>
            </a:fld>
            <a:endParaRPr lang="en-US" smtClean="0"/>
          </a:p>
        </p:txBody>
      </p:sp>
      <p:sp>
        <p:nvSpPr>
          <p:cNvPr id="63491" name="Rectangle 2"/>
          <p:cNvSpPr>
            <a:spLocks noGrp="1" noRot="1" noChangeAspect="1" noChangeArrowheads="1" noTextEdit="1"/>
          </p:cNvSpPr>
          <p:nvPr>
            <p:ph type="sldImg"/>
          </p:nvPr>
        </p:nvSpPr>
        <p:spPr>
          <a:xfrm>
            <a:off x="1112838" y="655638"/>
            <a:ext cx="4649787" cy="3487737"/>
          </a:xfrm>
          <a:ln/>
        </p:spPr>
      </p:sp>
      <p:sp>
        <p:nvSpPr>
          <p:cNvPr id="63492" name="Rectangle 3"/>
          <p:cNvSpPr>
            <a:spLocks noGrp="1" noChangeArrowheads="1"/>
          </p:cNvSpPr>
          <p:nvPr>
            <p:ph type="body" idx="1"/>
          </p:nvPr>
        </p:nvSpPr>
        <p:spPr>
          <a:noFill/>
          <a:ln/>
        </p:spPr>
        <p:txBody>
          <a:bodyPr/>
          <a:lstStyle/>
          <a:p>
            <a:r>
              <a:rPr lang="en-US" dirty="0" smtClean="0"/>
              <a:t>The</a:t>
            </a:r>
            <a:r>
              <a:rPr lang="en-US" baseline="0" dirty="0" smtClean="0"/>
              <a:t> turn around has been impressive – from about 100 animals in China in the late 1990s to more than 300 today.  In fact, in the early days of CBSG involvement, the prediction was a 3% growth rate, which would take 25 yr to reach the target level of 300 giant pandas.  However, with all this new information that has been generated with the American partners, as you can see the growth rate took off in about 2004 at a rate of 9% per year, and the target now actually has been exceeded.  There now is a total of 317 pandas. To take advantage of this faster growth, the goals for the captive population have been increased to maintaining 90% of the genetic diversity for 200 years (rather than the earlier goal of 90% for 100 years), which would now require the desired population size to be between 400 and 600 pandas.</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43FE870-73CF-4777-BD24-AC8A75028475}" type="datetimeFigureOut">
              <a:rPr lang="en-US" smtClean="0"/>
              <a:pPr/>
              <a:t>12/8/13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920E81D-2D1E-4D06-8A10-B237BE89B19A}"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3FE870-73CF-4777-BD24-AC8A75028475}" type="datetimeFigureOut">
              <a:rPr lang="en-US" smtClean="0"/>
              <a:pPr/>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20E81D-2D1E-4D06-8A10-B237BE89B19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920E81D-2D1E-4D06-8A10-B237BE89B19A}"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3FE870-73CF-4777-BD24-AC8A75028475}" type="datetimeFigureOut">
              <a:rPr lang="en-US" smtClean="0"/>
              <a:pPr/>
              <a:t>12/8/13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43FE870-73CF-4777-BD24-AC8A75028475}" type="datetimeFigureOut">
              <a:rPr lang="en-US" smtClean="0"/>
              <a:pPr/>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920E81D-2D1E-4D06-8A10-B237BE89B19A}"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343FE870-73CF-4777-BD24-AC8A75028475}" type="datetimeFigureOut">
              <a:rPr lang="en-US" smtClean="0"/>
              <a:pPr/>
              <a:t>12/8/13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920E81D-2D1E-4D06-8A10-B237BE89B19A}"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43FE870-73CF-4777-BD24-AC8A75028475}" type="datetimeFigureOut">
              <a:rPr lang="en-US" smtClean="0"/>
              <a:pPr/>
              <a:t>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20E81D-2D1E-4D06-8A10-B237BE89B19A}"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43FE870-73CF-4777-BD24-AC8A75028475}" type="datetimeFigureOut">
              <a:rPr lang="en-US" smtClean="0"/>
              <a:pPr/>
              <a:t>12/8/13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920E81D-2D1E-4D06-8A10-B237BE89B19A}"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43FE870-73CF-4777-BD24-AC8A75028475}" type="datetimeFigureOut">
              <a:rPr lang="en-US" smtClean="0"/>
              <a:pPr/>
              <a:t>12/8/13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920E81D-2D1E-4D06-8A10-B237BE89B19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43FE870-73CF-4777-BD24-AC8A75028475}" type="datetimeFigureOut">
              <a:rPr lang="en-US" smtClean="0"/>
              <a:pPr/>
              <a:t>12/8/13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920E81D-2D1E-4D06-8A10-B237BE89B1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920E81D-2D1E-4D06-8A10-B237BE89B19A}"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43FE870-73CF-4777-BD24-AC8A75028475}" type="datetimeFigureOut">
              <a:rPr lang="en-US" smtClean="0"/>
              <a:pPr/>
              <a:t>12/8/13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920E81D-2D1E-4D06-8A10-B237BE89B19A}"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343FE870-73CF-4777-BD24-AC8A75028475}" type="datetimeFigureOut">
              <a:rPr lang="en-US" smtClean="0"/>
              <a:pPr/>
              <a:t>12/8/13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43FE870-73CF-4777-BD24-AC8A75028475}" type="datetimeFigureOut">
              <a:rPr lang="en-US" smtClean="0"/>
              <a:pPr/>
              <a:t>12/8/13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920E81D-2D1E-4D06-8A10-B237BE89B19A}"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7.jpeg"/><Relationship Id="rId5" Type="http://schemas.openxmlformats.org/officeDocument/2006/relationships/oleObject" Target="../embeddings/oleObject1.bin"/><Relationship Id="rId6" Type="http://schemas.openxmlformats.org/officeDocument/2006/relationships/image" Target="../media/image6.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20000"/>
                <a:lumOff val="80000"/>
              </a:schemeClr>
            </a:gs>
            <a:gs pos="64999">
              <a:srgbClr val="F0EBD5"/>
            </a:gs>
            <a:gs pos="100000">
              <a:srgbClr val="D1C39F"/>
            </a:gs>
          </a:gsLst>
          <a:lin ang="18900000" scaled="1"/>
          <a:tileRect/>
        </a:gradFill>
        <a:effectLst/>
      </p:bgPr>
    </p:bg>
    <p:spTree>
      <p:nvGrpSpPr>
        <p:cNvPr id="1" name=""/>
        <p:cNvGrpSpPr/>
        <p:nvPr/>
      </p:nvGrpSpPr>
      <p:grpSpPr>
        <a:xfrm>
          <a:off x="0" y="0"/>
          <a:ext cx="0" cy="0"/>
          <a:chOff x="0" y="0"/>
          <a:chExt cx="0" cy="0"/>
        </a:xfrm>
      </p:grpSpPr>
      <p:pic>
        <p:nvPicPr>
          <p:cNvPr id="5" name="Picture 4" descr="111126_S_Zoo_Atlanta_1659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4267200" cy="6412698"/>
          </a:xfrm>
          <a:prstGeom prst="rect">
            <a:avLst/>
          </a:prstGeom>
          <a:ln>
            <a:noFill/>
          </a:ln>
          <a:effectLst>
            <a:softEdge rad="112500"/>
          </a:effectLst>
        </p:spPr>
      </p:pic>
      <p:sp>
        <p:nvSpPr>
          <p:cNvPr id="3" name="Subtitle 2"/>
          <p:cNvSpPr>
            <a:spLocks noGrp="1"/>
          </p:cNvSpPr>
          <p:nvPr>
            <p:ph type="subTitle" idx="1"/>
          </p:nvPr>
        </p:nvSpPr>
        <p:spPr/>
        <p:txBody>
          <a:bodyPr/>
          <a:lstStyle/>
          <a:p>
            <a:r>
              <a:rPr lang="en-US" dirty="0" smtClean="0"/>
              <a:t>Rebecca Snyder</a:t>
            </a:r>
          </a:p>
          <a:p>
            <a:r>
              <a:rPr lang="en-US" dirty="0" smtClean="0"/>
              <a:t>Curator of Mammals</a:t>
            </a:r>
          </a:p>
          <a:p>
            <a:r>
              <a:rPr lang="en-US" dirty="0" smtClean="0"/>
              <a:t>Zoo Atlanta</a:t>
            </a:r>
            <a:endParaRPr lang="en-US" dirty="0"/>
          </a:p>
        </p:txBody>
      </p:sp>
      <p:sp>
        <p:nvSpPr>
          <p:cNvPr id="2" name="Title 1"/>
          <p:cNvSpPr>
            <a:spLocks noGrp="1"/>
          </p:cNvSpPr>
          <p:nvPr>
            <p:ph type="ctrTitle"/>
          </p:nvPr>
        </p:nvSpPr>
        <p:spPr>
          <a:xfrm>
            <a:off x="1143000" y="381000"/>
            <a:ext cx="7772400" cy="1752600"/>
          </a:xfrm>
        </p:spPr>
        <p:txBody>
          <a:bodyPr/>
          <a:lstStyle/>
          <a:p>
            <a:r>
              <a:rPr lang="en-US" dirty="0" smtClean="0"/>
              <a:t>Giant Panda Update</a:t>
            </a:r>
            <a:endParaRPr lang="en-US" dirty="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111126_S_Zoo_Atlanta_16464.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505200" y="1676400"/>
            <a:ext cx="5410200" cy="4766340"/>
          </a:xfrm>
          <a:prstGeom prst="rect">
            <a:avLst/>
          </a:prstGeom>
          <a:ln>
            <a:noFill/>
          </a:ln>
          <a:effectLst>
            <a:softEdge rad="112500"/>
          </a:effectLst>
        </p:spPr>
      </p:pic>
      <p:sp>
        <p:nvSpPr>
          <p:cNvPr id="2" name="Title 1"/>
          <p:cNvSpPr>
            <a:spLocks noGrp="1"/>
          </p:cNvSpPr>
          <p:nvPr>
            <p:ph type="title"/>
          </p:nvPr>
        </p:nvSpPr>
        <p:spPr>
          <a:xfrm>
            <a:off x="152400" y="228600"/>
            <a:ext cx="8763000" cy="762000"/>
          </a:xfrm>
        </p:spPr>
        <p:txBody>
          <a:bodyPr>
            <a:normAutofit fontScale="90000"/>
          </a:bodyPr>
          <a:lstStyle/>
          <a:p>
            <a:r>
              <a:rPr lang="en-US" dirty="0" smtClean="0"/>
              <a:t>US Fish and Wildlife Service Giant Panda Policy</a:t>
            </a:r>
            <a:endParaRPr lang="en-US" dirty="0"/>
          </a:p>
        </p:txBody>
      </p:sp>
      <p:sp>
        <p:nvSpPr>
          <p:cNvPr id="3" name="Content Placeholder 2"/>
          <p:cNvSpPr>
            <a:spLocks noGrp="1"/>
          </p:cNvSpPr>
          <p:nvPr>
            <p:ph sz="quarter" idx="1"/>
          </p:nvPr>
        </p:nvSpPr>
        <p:spPr>
          <a:xfrm>
            <a:off x="228600" y="1371600"/>
            <a:ext cx="8915400" cy="4797552"/>
          </a:xfrm>
        </p:spPr>
        <p:txBody>
          <a:bodyPr>
            <a:normAutofit/>
          </a:bodyPr>
          <a:lstStyle/>
          <a:p>
            <a:r>
              <a:rPr lang="en-US" sz="2800" dirty="0" smtClean="0"/>
              <a:t>1993 USFWS suspended processing giant panda import permit applications</a:t>
            </a:r>
            <a:endParaRPr lang="en-US" dirty="0" smtClean="0"/>
          </a:p>
          <a:p>
            <a:r>
              <a:rPr lang="en-US" dirty="0" smtClean="0"/>
              <a:t>1998 published panda policy, basis for current long-term loans</a:t>
            </a:r>
          </a:p>
          <a:p>
            <a:r>
              <a:rPr lang="en-US" dirty="0" smtClean="0"/>
              <a:t>Key Points of Policy</a:t>
            </a:r>
          </a:p>
          <a:p>
            <a:pPr lvl="1"/>
            <a:r>
              <a:rPr lang="en-US" dirty="0" smtClean="0"/>
              <a:t>Not for primarily commercial purposes</a:t>
            </a:r>
          </a:p>
          <a:p>
            <a:pPr lvl="1"/>
            <a:r>
              <a:rPr lang="en-US" dirty="0" smtClean="0"/>
              <a:t>All money used giant panda conservation in China</a:t>
            </a:r>
          </a:p>
          <a:p>
            <a:pPr lvl="2"/>
            <a:r>
              <a:rPr lang="en-US" dirty="0" smtClean="0"/>
              <a:t>Majority for</a:t>
            </a:r>
            <a:r>
              <a:rPr lang="en-US" i="1" dirty="0" smtClean="0"/>
              <a:t> in situ </a:t>
            </a:r>
            <a:r>
              <a:rPr lang="en-US" dirty="0" smtClean="0"/>
              <a:t>conservation</a:t>
            </a:r>
          </a:p>
          <a:p>
            <a:pPr lvl="1"/>
            <a:r>
              <a:rPr lang="en-US" dirty="0" smtClean="0"/>
              <a:t>Scientific research</a:t>
            </a:r>
          </a:p>
          <a:p>
            <a:pPr lvl="1"/>
            <a:r>
              <a:rPr lang="en-US" dirty="0" smtClean="0"/>
              <a:t>Not solely for reproduction</a:t>
            </a:r>
          </a:p>
          <a:p>
            <a:pPr lvl="1"/>
            <a:r>
              <a:rPr lang="en-US" dirty="0" smtClean="0"/>
              <a:t>Annual reports on research, loan money projects, and finance</a:t>
            </a:r>
            <a:endParaRPr lang="en-US" dirty="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www.nycaviation.com/newspage/wp-content/uploads/2010/02/fedexpanda1.jpg"/>
          <p:cNvPicPr>
            <a:picLocks noChangeAspect="1" noChangeArrowheads="1"/>
          </p:cNvPicPr>
          <p:nvPr/>
        </p:nvPicPr>
        <p:blipFill>
          <a:blip r:embed="rId2" cstate="print">
            <a:lum bright="70000" contrast="-70000"/>
          </a:blip>
          <a:stretch>
            <a:fillRect/>
          </a:stretch>
        </p:blipFill>
        <p:spPr bwMode="auto">
          <a:xfrm>
            <a:off x="2818876" y="2057400"/>
            <a:ext cx="6064838" cy="4038600"/>
          </a:xfrm>
          <a:prstGeom prst="rect">
            <a:avLst/>
          </a:prstGeom>
          <a:noFill/>
          <a:ln>
            <a:noFill/>
          </a:ln>
        </p:spPr>
      </p:pic>
      <p:sp>
        <p:nvSpPr>
          <p:cNvPr id="2" name="Title 1"/>
          <p:cNvSpPr>
            <a:spLocks noGrp="1"/>
          </p:cNvSpPr>
          <p:nvPr>
            <p:ph type="title"/>
          </p:nvPr>
        </p:nvSpPr>
        <p:spPr/>
        <p:txBody>
          <a:bodyPr/>
          <a:lstStyle/>
          <a:p>
            <a:r>
              <a:rPr lang="en-US" dirty="0" smtClean="0"/>
              <a:t>Status of US Loans</a:t>
            </a:r>
            <a:endParaRPr lang="en-US" dirty="0"/>
          </a:p>
        </p:txBody>
      </p:sp>
      <p:sp>
        <p:nvSpPr>
          <p:cNvPr id="3" name="Content Placeholder 2"/>
          <p:cNvSpPr>
            <a:spLocks noGrp="1"/>
          </p:cNvSpPr>
          <p:nvPr>
            <p:ph sz="quarter" idx="1"/>
          </p:nvPr>
        </p:nvSpPr>
        <p:spPr>
          <a:xfrm>
            <a:off x="228600" y="1524000"/>
            <a:ext cx="8458200" cy="4572000"/>
          </a:xfrm>
        </p:spPr>
        <p:txBody>
          <a:bodyPr>
            <a:normAutofit lnSpcReduction="10000"/>
          </a:bodyPr>
          <a:lstStyle/>
          <a:p>
            <a:r>
              <a:rPr lang="en-US" dirty="0" smtClean="0"/>
              <a:t>4 US institutions have giant pandas on loan</a:t>
            </a:r>
          </a:p>
          <a:p>
            <a:r>
              <a:rPr lang="en-US" dirty="0" smtClean="0"/>
              <a:t>Initial loans</a:t>
            </a:r>
          </a:p>
          <a:p>
            <a:pPr lvl="1"/>
            <a:r>
              <a:rPr lang="en-US" dirty="0" smtClean="0"/>
              <a:t>10 years</a:t>
            </a:r>
          </a:p>
          <a:p>
            <a:pPr lvl="1"/>
            <a:r>
              <a:rPr lang="en-US" dirty="0" smtClean="0"/>
              <a:t>$1.1 million per year for pair</a:t>
            </a:r>
          </a:p>
          <a:p>
            <a:pPr lvl="1"/>
            <a:r>
              <a:rPr lang="en-US" dirty="0" smtClean="0"/>
              <a:t>Cub fee and cubs sent to China around 3 years of age</a:t>
            </a:r>
          </a:p>
          <a:p>
            <a:r>
              <a:rPr lang="en-US" dirty="0" smtClean="0"/>
              <a:t>Renewed loans</a:t>
            </a:r>
          </a:p>
          <a:p>
            <a:pPr lvl="1"/>
            <a:r>
              <a:rPr lang="en-US" dirty="0" smtClean="0"/>
              <a:t>5 years</a:t>
            </a:r>
          </a:p>
          <a:p>
            <a:pPr lvl="1"/>
            <a:r>
              <a:rPr lang="en-US" dirty="0" smtClean="0"/>
              <a:t>$600,000 per year</a:t>
            </a:r>
          </a:p>
          <a:p>
            <a:pPr lvl="1"/>
            <a:r>
              <a:rPr lang="en-US" dirty="0" smtClean="0"/>
              <a:t>No cub fee and cubs sent to China at 3 years of age</a:t>
            </a:r>
          </a:p>
          <a:p>
            <a:r>
              <a:rPr lang="en-US" dirty="0" smtClean="0"/>
              <a:t>3 institutions have renewed loans, Memphis Zoo in process of renewing</a:t>
            </a:r>
            <a:endParaRPr lang="en-US" dirty="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aphicFrame>
        <p:nvGraphicFramePr>
          <p:cNvPr id="3074" name="Object 2">
            <a:hlinkClick r:id="" action="ppaction://ole?verb=0"/>
          </p:cNvPr>
          <p:cNvGraphicFramePr>
            <a:graphicFrameLocks/>
          </p:cNvGraphicFramePr>
          <p:nvPr/>
        </p:nvGraphicFramePr>
        <p:xfrm>
          <a:off x="258763" y="1468438"/>
          <a:ext cx="7924800" cy="5562600"/>
        </p:xfrm>
        <a:graphic>
          <a:graphicData uri="http://schemas.openxmlformats.org/presentationml/2006/ole">
            <mc:AlternateContent xmlns:mc="http://schemas.openxmlformats.org/markup-compatibility/2006">
              <mc:Choice xmlns:v="urn:schemas-microsoft-com:vml" Requires="v">
                <p:oleObj spid="_x0000_s2052" name="Chart" r:id="rId5" imgW="9001178" imgH="5619747" progId="MSGraph.Chart.8">
                  <p:embed followColorScheme="full"/>
                </p:oleObj>
              </mc:Choice>
              <mc:Fallback>
                <p:oleObj name="Chart" r:id="rId5" imgW="9001178" imgH="5619747" progId="MSGraph.Chart.8">
                  <p:embed followColorScheme="full"/>
                  <p:pic>
                    <p:nvPicPr>
                      <p:cNvPr id="0" name="Objec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8763" y="1468438"/>
                        <a:ext cx="79248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075" name="Rectangle 3"/>
          <p:cNvSpPr>
            <a:spLocks noChangeArrowheads="1"/>
          </p:cNvSpPr>
          <p:nvPr/>
        </p:nvSpPr>
        <p:spPr bwMode="auto">
          <a:xfrm>
            <a:off x="1629353" y="2676666"/>
            <a:ext cx="4020331" cy="904734"/>
          </a:xfrm>
          <a:prstGeom prst="rect">
            <a:avLst/>
          </a:prstGeom>
          <a:noFill/>
          <a:ln w="12700">
            <a:noFill/>
            <a:miter lim="800000"/>
            <a:headEnd/>
            <a:tailEnd/>
          </a:ln>
        </p:spPr>
        <p:txBody>
          <a:bodyPr wrap="none" lIns="73025" tIns="36512" rIns="73025" bIns="36512">
            <a:spAutoFit/>
          </a:bodyPr>
          <a:lstStyle/>
          <a:p>
            <a:pPr algn="ctr" defTabSz="585788"/>
            <a:r>
              <a:rPr lang="en-US" altLang="zh-CN" sz="1800" dirty="0" smtClean="0">
                <a:solidFill>
                  <a:schemeClr val="bg1"/>
                </a:solidFill>
                <a:latin typeface="Arial" charset="0"/>
                <a:ea typeface="宋体" pitchFamily="96" charset="-122"/>
                <a:cs typeface="Arial" charset="0"/>
              </a:rPr>
              <a:t>New target </a:t>
            </a:r>
            <a:r>
              <a:rPr lang="en-US" altLang="zh-CN" sz="1800" dirty="0">
                <a:solidFill>
                  <a:schemeClr val="bg1"/>
                </a:solidFill>
                <a:latin typeface="Arial" charset="0"/>
                <a:ea typeface="宋体" pitchFamily="96" charset="-122"/>
                <a:cs typeface="Arial" charset="0"/>
              </a:rPr>
              <a:t>population</a:t>
            </a:r>
          </a:p>
          <a:p>
            <a:pPr algn="ctr" defTabSz="585788"/>
            <a:r>
              <a:rPr lang="en-US" altLang="zh-CN" sz="1800" dirty="0" smtClean="0">
                <a:solidFill>
                  <a:schemeClr val="bg1"/>
                </a:solidFill>
                <a:latin typeface="Arial" charset="0"/>
                <a:ea typeface="宋体" pitchFamily="96" charset="-122"/>
                <a:cs typeface="Arial" charset="0"/>
              </a:rPr>
              <a:t>Size = 400 – 600 </a:t>
            </a:r>
          </a:p>
          <a:p>
            <a:pPr algn="ctr" defTabSz="585788"/>
            <a:r>
              <a:rPr lang="en-US" altLang="zh-CN" sz="1800" dirty="0" smtClean="0">
                <a:solidFill>
                  <a:schemeClr val="bg1"/>
                </a:solidFill>
                <a:latin typeface="Arial" charset="0"/>
                <a:ea typeface="宋体" pitchFamily="96" charset="-122"/>
                <a:cs typeface="Arial" charset="0"/>
              </a:rPr>
              <a:t>(maintain 90% diversity for </a:t>
            </a:r>
            <a:r>
              <a:rPr lang="en-US" altLang="zh-CN" sz="1800" b="1" dirty="0" smtClean="0">
                <a:solidFill>
                  <a:srgbClr val="FFFF00"/>
                </a:solidFill>
                <a:latin typeface="Arial" charset="0"/>
                <a:ea typeface="宋体" pitchFamily="96" charset="-122"/>
                <a:cs typeface="Arial" charset="0"/>
              </a:rPr>
              <a:t>200</a:t>
            </a:r>
            <a:r>
              <a:rPr lang="en-US" altLang="zh-CN" sz="1800" dirty="0" smtClean="0">
                <a:solidFill>
                  <a:schemeClr val="bg1"/>
                </a:solidFill>
                <a:latin typeface="Arial" charset="0"/>
                <a:ea typeface="宋体" pitchFamily="96" charset="-122"/>
                <a:cs typeface="Arial" charset="0"/>
              </a:rPr>
              <a:t> years)</a:t>
            </a:r>
            <a:endParaRPr lang="zh-CN" altLang="en-US" sz="2000" dirty="0">
              <a:solidFill>
                <a:schemeClr val="bg1"/>
              </a:solidFill>
              <a:ea typeface="宋体" pitchFamily="96" charset="-122"/>
              <a:cs typeface="Arial" charset="0"/>
            </a:endParaRPr>
          </a:p>
        </p:txBody>
      </p:sp>
      <p:sp>
        <p:nvSpPr>
          <p:cNvPr id="3076" name="Line 4"/>
          <p:cNvSpPr>
            <a:spLocks noChangeShapeType="1"/>
          </p:cNvSpPr>
          <p:nvPr/>
        </p:nvSpPr>
        <p:spPr bwMode="auto">
          <a:xfrm flipH="1" flipV="1">
            <a:off x="1820264" y="2590800"/>
            <a:ext cx="609600" cy="381000"/>
          </a:xfrm>
          <a:prstGeom prst="line">
            <a:avLst/>
          </a:prstGeom>
          <a:noFill/>
          <a:ln w="28575">
            <a:solidFill>
              <a:srgbClr val="FFFF00"/>
            </a:solidFill>
            <a:round/>
            <a:headEnd/>
            <a:tailEnd type="triangle" w="med" len="med"/>
          </a:ln>
        </p:spPr>
        <p:txBody>
          <a:bodyPr wrap="none" anchor="ctr"/>
          <a:lstStyle/>
          <a:p>
            <a:endParaRPr lang="en-US"/>
          </a:p>
        </p:txBody>
      </p:sp>
      <p:sp>
        <p:nvSpPr>
          <p:cNvPr id="3077" name="Line 5"/>
          <p:cNvSpPr>
            <a:spLocks noChangeShapeType="1"/>
          </p:cNvSpPr>
          <p:nvPr/>
        </p:nvSpPr>
        <p:spPr bwMode="auto">
          <a:xfrm flipH="1">
            <a:off x="1477963" y="2492828"/>
            <a:ext cx="6400800" cy="0"/>
          </a:xfrm>
          <a:prstGeom prst="line">
            <a:avLst/>
          </a:prstGeom>
          <a:noFill/>
          <a:ln w="25400">
            <a:solidFill>
              <a:srgbClr val="FFFF00"/>
            </a:solidFill>
            <a:prstDash val="sysDot"/>
            <a:round/>
            <a:headEnd/>
            <a:tailEnd/>
          </a:ln>
        </p:spPr>
        <p:txBody>
          <a:bodyPr wrap="none" anchor="ctr"/>
          <a:lstStyle/>
          <a:p>
            <a:endParaRPr lang="en-US"/>
          </a:p>
        </p:txBody>
      </p:sp>
      <p:sp>
        <p:nvSpPr>
          <p:cNvPr id="12" name="Line 5"/>
          <p:cNvSpPr>
            <a:spLocks noChangeShapeType="1"/>
          </p:cNvSpPr>
          <p:nvPr/>
        </p:nvSpPr>
        <p:spPr bwMode="auto">
          <a:xfrm flipH="1">
            <a:off x="1524000" y="3766458"/>
            <a:ext cx="6400800" cy="0"/>
          </a:xfrm>
          <a:prstGeom prst="line">
            <a:avLst/>
          </a:prstGeom>
          <a:noFill/>
          <a:ln w="25400">
            <a:solidFill>
              <a:srgbClr val="FFFF00"/>
            </a:solidFill>
            <a:prstDash val="sysDot"/>
            <a:round/>
            <a:headEnd/>
            <a:tailEnd/>
          </a:ln>
        </p:spPr>
        <p:txBody>
          <a:bodyPr wrap="none" anchor="ctr"/>
          <a:lstStyle/>
          <a:p>
            <a:endParaRPr lang="en-US"/>
          </a:p>
        </p:txBody>
      </p:sp>
      <p:sp>
        <p:nvSpPr>
          <p:cNvPr id="9" name="Title 8"/>
          <p:cNvSpPr>
            <a:spLocks noGrp="1"/>
          </p:cNvSpPr>
          <p:nvPr>
            <p:ph type="title"/>
          </p:nvPr>
        </p:nvSpPr>
        <p:spPr/>
        <p:txBody>
          <a:bodyPr/>
          <a:lstStyle/>
          <a:p>
            <a:r>
              <a:rPr lang="en-US" dirty="0" smtClean="0"/>
              <a:t>Captive Population Status</a:t>
            </a:r>
            <a:endParaRPr lang="en-US" dirty="0"/>
          </a:p>
        </p:txBody>
      </p:sp>
      <p:sp>
        <p:nvSpPr>
          <p:cNvPr id="10" name="Content Placeholder 9"/>
          <p:cNvSpPr>
            <a:spLocks noGrp="1"/>
          </p:cNvSpPr>
          <p:nvPr>
            <p:ph sz="quarter" idx="1"/>
          </p:nvPr>
        </p:nvSpPr>
        <p:spPr/>
        <p:txBody>
          <a:bodyPr/>
          <a:lstStyle/>
          <a:p>
            <a:pPr>
              <a:buNone/>
            </a:pPr>
            <a:r>
              <a:rPr lang="en-US" dirty="0" smtClean="0"/>
              <a:t>			</a:t>
            </a:r>
            <a:r>
              <a:rPr lang="en-US" dirty="0" smtClean="0">
                <a:solidFill>
                  <a:srgbClr val="FFFF00"/>
                </a:solidFill>
              </a:rPr>
              <a:t>Initial goal of 300 reached in 2010</a:t>
            </a:r>
          </a:p>
          <a:p>
            <a:pPr>
              <a:buNone/>
            </a:pPr>
            <a:endParaRPr lang="en-US" dirty="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Institutional Updates</a:t>
            </a:r>
            <a:endParaRPr lang="en-US" dirty="0"/>
          </a:p>
        </p:txBody>
      </p:sp>
      <p:sp>
        <p:nvSpPr>
          <p:cNvPr id="3" name="Content Placeholder 2"/>
          <p:cNvSpPr>
            <a:spLocks noGrp="1"/>
          </p:cNvSpPr>
          <p:nvPr>
            <p:ph sz="quarter" idx="1"/>
          </p:nvPr>
        </p:nvSpPr>
        <p:spPr>
          <a:xfrm>
            <a:off x="301752" y="1527048"/>
            <a:ext cx="8503920" cy="4797552"/>
          </a:xfrm>
        </p:spPr>
        <p:txBody>
          <a:bodyPr>
            <a:normAutofit fontScale="92500" lnSpcReduction="10000"/>
          </a:bodyPr>
          <a:lstStyle/>
          <a:p>
            <a:r>
              <a:rPr lang="en-US" dirty="0" smtClean="0"/>
              <a:t>San Diego loan initiated 1996</a:t>
            </a:r>
          </a:p>
          <a:p>
            <a:pPr lvl="1"/>
            <a:r>
              <a:rPr lang="en-US" dirty="0" smtClean="0"/>
              <a:t>6 cubs produced, all survived</a:t>
            </a:r>
          </a:p>
          <a:p>
            <a:pPr lvl="1"/>
            <a:r>
              <a:rPr lang="en-US" dirty="0" smtClean="0"/>
              <a:t>Most recent cub born July 29, 2012</a:t>
            </a:r>
          </a:p>
          <a:p>
            <a:r>
              <a:rPr lang="en-US" dirty="0" smtClean="0"/>
              <a:t>Zoo Atlanta loan initiated 1999</a:t>
            </a:r>
          </a:p>
          <a:p>
            <a:pPr lvl="1"/>
            <a:r>
              <a:rPr lang="en-US" dirty="0" smtClean="0"/>
              <a:t>5 cubs produced, all survived</a:t>
            </a:r>
          </a:p>
          <a:p>
            <a:pPr lvl="1"/>
            <a:r>
              <a:rPr lang="en-US" dirty="0" smtClean="0"/>
              <a:t>Twins born July 15, 2013</a:t>
            </a:r>
          </a:p>
          <a:p>
            <a:r>
              <a:rPr lang="en-US" dirty="0" smtClean="0"/>
              <a:t>Smithsonian’s National Zoo loan initiated 2000</a:t>
            </a:r>
          </a:p>
          <a:p>
            <a:pPr lvl="1"/>
            <a:r>
              <a:rPr lang="en-US" dirty="0" smtClean="0"/>
              <a:t>4 cubs produced, 2 survived, 1 stillborn</a:t>
            </a:r>
          </a:p>
          <a:p>
            <a:pPr lvl="1"/>
            <a:r>
              <a:rPr lang="en-US" dirty="0" smtClean="0"/>
              <a:t>Most recent cub born August 23, 2013</a:t>
            </a:r>
          </a:p>
          <a:p>
            <a:r>
              <a:rPr lang="en-US" dirty="0" smtClean="0"/>
              <a:t>Memphis Zoo loan initiated 2003</a:t>
            </a:r>
          </a:p>
          <a:p>
            <a:pPr lvl="1"/>
            <a:r>
              <a:rPr lang="en-US" dirty="0" smtClean="0"/>
              <a:t>No cubs produced</a:t>
            </a:r>
          </a:p>
          <a:p>
            <a:pPr lvl="1"/>
            <a:r>
              <a:rPr lang="en-US" dirty="0" smtClean="0"/>
              <a:t>AI in 2013</a:t>
            </a:r>
          </a:p>
          <a:p>
            <a:pPr lvl="1"/>
            <a:r>
              <a:rPr lang="en-US" dirty="0" smtClean="0"/>
              <a:t>Female has atypical cycles</a:t>
            </a:r>
          </a:p>
          <a:p>
            <a:pPr lvl="1"/>
            <a:endParaRPr lang="en-US" dirty="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Giant Panda SSP</a:t>
            </a:r>
            <a:endParaRPr lang="en-US" dirty="0"/>
          </a:p>
        </p:txBody>
      </p:sp>
      <p:sp>
        <p:nvSpPr>
          <p:cNvPr id="3" name="Content Placeholder 2"/>
          <p:cNvSpPr>
            <a:spLocks noGrp="1"/>
          </p:cNvSpPr>
          <p:nvPr>
            <p:ph sz="quarter" idx="1"/>
          </p:nvPr>
        </p:nvSpPr>
        <p:spPr>
          <a:xfrm>
            <a:off x="301752" y="1527048"/>
            <a:ext cx="8503920" cy="4797552"/>
          </a:xfrm>
        </p:spPr>
        <p:txBody>
          <a:bodyPr>
            <a:normAutofit fontScale="92500" lnSpcReduction="10000"/>
          </a:bodyPr>
          <a:lstStyle/>
          <a:p>
            <a:r>
              <a:rPr lang="en-US" dirty="0" smtClean="0"/>
              <a:t>Ron Swaisgood program coordinator</a:t>
            </a:r>
          </a:p>
          <a:p>
            <a:r>
              <a:rPr lang="en-US" dirty="0" smtClean="0"/>
              <a:t>Annual meeting</a:t>
            </a:r>
          </a:p>
          <a:p>
            <a:pPr lvl="1"/>
            <a:r>
              <a:rPr lang="en-US" dirty="0" smtClean="0"/>
              <a:t>Review research and conservation progress</a:t>
            </a:r>
          </a:p>
          <a:p>
            <a:pPr lvl="1"/>
            <a:r>
              <a:rPr lang="en-US" dirty="0" smtClean="0"/>
              <a:t>Plan collaboration</a:t>
            </a:r>
          </a:p>
          <a:p>
            <a:pPr lvl="1"/>
            <a:r>
              <a:rPr lang="en-US" dirty="0" smtClean="0"/>
              <a:t>Discuss developments in China</a:t>
            </a:r>
          </a:p>
          <a:p>
            <a:pPr lvl="1"/>
            <a:r>
              <a:rPr lang="en-US" dirty="0" smtClean="0"/>
              <a:t>US Fish and Wildlife Service staff attends</a:t>
            </a:r>
          </a:p>
          <a:p>
            <a:r>
              <a:rPr lang="en-US" dirty="0" smtClean="0"/>
              <a:t>Received AZA International Conservation Award in 2012</a:t>
            </a:r>
          </a:p>
          <a:p>
            <a:r>
              <a:rPr lang="en-US" dirty="0" smtClean="0"/>
              <a:t>Jon Ballou and Kathy Traylor-</a:t>
            </a:r>
            <a:r>
              <a:rPr lang="en-US" dirty="0" err="1" smtClean="0"/>
              <a:t>Holzer</a:t>
            </a:r>
            <a:r>
              <a:rPr lang="en-US" dirty="0" smtClean="0"/>
              <a:t> conduct population assessment and make breeding recommendations annually</a:t>
            </a:r>
          </a:p>
          <a:p>
            <a:r>
              <a:rPr lang="en-US" dirty="0" err="1" smtClean="0"/>
              <a:t>Xie</a:t>
            </a:r>
            <a:r>
              <a:rPr lang="en-US" dirty="0" smtClean="0"/>
              <a:t> </a:t>
            </a:r>
            <a:r>
              <a:rPr lang="en-US" dirty="0" err="1" smtClean="0"/>
              <a:t>Zhong</a:t>
            </a:r>
            <a:r>
              <a:rPr lang="en-US" dirty="0" smtClean="0"/>
              <a:t> from Chinese Association of Zoological Gardens is international studbook keeper</a:t>
            </a:r>
            <a:endParaRPr lang="en-US" dirty="0"/>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tatic.guim.co.uk/sys-images/Environment/Pix/columnists/2012/1/10/1326200612167/Panda-Xiang-Xiang-is-rele-007.jpg"/>
          <p:cNvPicPr>
            <a:picLocks noChangeAspect="1" noChangeArrowheads="1"/>
          </p:cNvPicPr>
          <p:nvPr/>
        </p:nvPicPr>
        <p:blipFill>
          <a:blip r:embed="rId2" cstate="print"/>
          <a:stretch>
            <a:fillRect/>
          </a:stretch>
        </p:blipFill>
        <p:spPr bwMode="auto">
          <a:xfrm>
            <a:off x="4762500" y="2514600"/>
            <a:ext cx="4381500" cy="2628900"/>
          </a:xfrm>
          <a:prstGeom prst="rect">
            <a:avLst/>
          </a:prstGeom>
          <a:noFill/>
          <a:ln>
            <a:noFill/>
          </a:ln>
        </p:spPr>
      </p:pic>
      <p:sp>
        <p:nvSpPr>
          <p:cNvPr id="2" name="Title 1"/>
          <p:cNvSpPr>
            <a:spLocks noGrp="1"/>
          </p:cNvSpPr>
          <p:nvPr>
            <p:ph type="title"/>
          </p:nvPr>
        </p:nvSpPr>
        <p:spPr/>
        <p:txBody>
          <a:bodyPr/>
          <a:lstStyle/>
          <a:p>
            <a:r>
              <a:rPr lang="en-US" dirty="0" smtClean="0"/>
              <a:t>Giant Panda Reintroduction</a:t>
            </a:r>
            <a:endParaRPr lang="en-US" dirty="0"/>
          </a:p>
        </p:txBody>
      </p:sp>
      <p:sp>
        <p:nvSpPr>
          <p:cNvPr id="3" name="Content Placeholder 2"/>
          <p:cNvSpPr>
            <a:spLocks noGrp="1"/>
          </p:cNvSpPr>
          <p:nvPr>
            <p:ph sz="quarter" idx="1"/>
          </p:nvPr>
        </p:nvSpPr>
        <p:spPr>
          <a:xfrm>
            <a:off x="228600" y="1447800"/>
            <a:ext cx="4648200" cy="4949952"/>
          </a:xfrm>
        </p:spPr>
        <p:txBody>
          <a:bodyPr>
            <a:normAutofit/>
          </a:bodyPr>
          <a:lstStyle/>
          <a:p>
            <a:r>
              <a:rPr lang="en-US" dirty="0" smtClean="0"/>
              <a:t>Workshops held in China in the 90’s including international participants</a:t>
            </a:r>
          </a:p>
          <a:p>
            <a:pPr lvl="1"/>
            <a:r>
              <a:rPr lang="en-US" dirty="0" smtClean="0"/>
              <a:t>Concluded that China wasn’t ready</a:t>
            </a:r>
          </a:p>
          <a:p>
            <a:pPr lvl="2"/>
            <a:r>
              <a:rPr lang="en-US" dirty="0" smtClean="0"/>
              <a:t>National census needed</a:t>
            </a:r>
          </a:p>
          <a:p>
            <a:pPr lvl="2"/>
            <a:r>
              <a:rPr lang="en-US" dirty="0" smtClean="0"/>
              <a:t>Self-sustaining captive population needed</a:t>
            </a:r>
          </a:p>
          <a:p>
            <a:pPr lvl="2"/>
            <a:r>
              <a:rPr lang="en-US" dirty="0" smtClean="0"/>
              <a:t>Capacity building needed</a:t>
            </a:r>
          </a:p>
          <a:p>
            <a:r>
              <a:rPr lang="en-US" dirty="0" smtClean="0"/>
              <a:t>All these requirements have been met</a:t>
            </a: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Giant Panda Reintroduction</a:t>
            </a:r>
            <a:endParaRPr lang="en-US" dirty="0"/>
          </a:p>
        </p:txBody>
      </p:sp>
      <p:sp>
        <p:nvSpPr>
          <p:cNvPr id="3" name="Content Placeholder 2"/>
          <p:cNvSpPr>
            <a:spLocks noGrp="1"/>
          </p:cNvSpPr>
          <p:nvPr>
            <p:ph sz="quarter" idx="1"/>
          </p:nvPr>
        </p:nvSpPr>
        <p:spPr/>
        <p:txBody>
          <a:bodyPr>
            <a:normAutofit/>
          </a:bodyPr>
          <a:lstStyle/>
          <a:p>
            <a:r>
              <a:rPr lang="en-US" dirty="0" smtClean="0"/>
              <a:t>Reintroduction workshop in 2011 </a:t>
            </a:r>
          </a:p>
          <a:p>
            <a:pPr lvl="1"/>
            <a:r>
              <a:rPr lang="en-US" dirty="0" smtClean="0"/>
              <a:t>Jointly sponsored by USFWS and China’s State Forestry Administration (SFA)</a:t>
            </a:r>
          </a:p>
          <a:p>
            <a:pPr lvl="1"/>
            <a:r>
              <a:rPr lang="en-US" dirty="0" smtClean="0"/>
              <a:t>12 representatives from US invited to participate</a:t>
            </a:r>
          </a:p>
          <a:p>
            <a:pPr lvl="1"/>
            <a:r>
              <a:rPr lang="en-US" dirty="0" smtClean="0"/>
              <a:t>About 50 Chinese participants: officials from SFA and CAZG, reserve staff, breeding center staff, university research staff </a:t>
            </a:r>
          </a:p>
          <a:p>
            <a:r>
              <a:rPr lang="en-US" dirty="0" smtClean="0"/>
              <a:t>Next reintroduction workshop planned for Jan. 2014 in San Diego</a:t>
            </a:r>
          </a:p>
          <a:p>
            <a:r>
              <a:rPr lang="en-US" dirty="0" smtClean="0"/>
              <a:t>International Giant Panda Symposium will be held in Chengdu, China Nov. 7-9, 2013</a:t>
            </a: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giantpandazoo.com/panda/wp-content/uploads/2011/08/6a7c4710xa97ba1864f93690-620x41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3400" y="1447800"/>
            <a:ext cx="8001000" cy="4876800"/>
          </a:xfrm>
          <a:prstGeom prst="rect">
            <a:avLst/>
          </a:prstGeom>
          <a:noFill/>
        </p:spPr>
      </p:pic>
      <p:sp>
        <p:nvSpPr>
          <p:cNvPr id="2" name="Title 1"/>
          <p:cNvSpPr>
            <a:spLocks noGrp="1"/>
          </p:cNvSpPr>
          <p:nvPr>
            <p:ph type="title"/>
          </p:nvPr>
        </p:nvSpPr>
        <p:spPr/>
        <p:txBody>
          <a:bodyPr/>
          <a:lstStyle/>
          <a:p>
            <a:r>
              <a:rPr lang="en-US" dirty="0" smtClean="0"/>
              <a:t>Giant Panda Reintroduction Current Status </a:t>
            </a:r>
            <a:endParaRPr lang="en-US" dirty="0"/>
          </a:p>
        </p:txBody>
      </p:sp>
      <p:sp>
        <p:nvSpPr>
          <p:cNvPr id="3" name="Content Placeholder 2"/>
          <p:cNvSpPr>
            <a:spLocks noGrp="1"/>
          </p:cNvSpPr>
          <p:nvPr>
            <p:ph sz="quarter" idx="1"/>
          </p:nvPr>
        </p:nvSpPr>
        <p:spPr>
          <a:xfrm>
            <a:off x="533400" y="1752600"/>
            <a:ext cx="7848600" cy="4498848"/>
          </a:xfrm>
        </p:spPr>
        <p:txBody>
          <a:bodyPr/>
          <a:lstStyle/>
          <a:p>
            <a:r>
              <a:rPr lang="en-US" dirty="0" smtClean="0">
                <a:solidFill>
                  <a:schemeClr val="bg1"/>
                </a:solidFill>
              </a:rPr>
              <a:t>4th National census underway, expect report in 2014</a:t>
            </a:r>
          </a:p>
          <a:p>
            <a:r>
              <a:rPr lang="en-US" dirty="0" smtClean="0">
                <a:solidFill>
                  <a:schemeClr val="bg1"/>
                </a:solidFill>
              </a:rPr>
              <a:t>Cubs born and raised in semi-wild enclosures</a:t>
            </a:r>
          </a:p>
          <a:p>
            <a:r>
              <a:rPr lang="en-US" dirty="0" smtClean="0">
                <a:solidFill>
                  <a:schemeClr val="bg1"/>
                </a:solidFill>
              </a:rPr>
              <a:t>3 reintroduction training sites</a:t>
            </a:r>
          </a:p>
          <a:p>
            <a:r>
              <a:rPr lang="en-US" dirty="0" smtClean="0">
                <a:solidFill>
                  <a:schemeClr val="bg1"/>
                </a:solidFill>
              </a:rPr>
              <a:t>1 reintroduction site identified  </a:t>
            </a:r>
          </a:p>
          <a:p>
            <a:r>
              <a:rPr lang="en-US" dirty="0" smtClean="0">
                <a:solidFill>
                  <a:schemeClr val="bg1"/>
                </a:solidFill>
              </a:rPr>
              <a:t>Plan to increase reserve area from 7.9 million acres to 9.6 million acres to cover 70% of total habitat</a:t>
            </a:r>
            <a:endParaRPr lang="en-US" dirty="0">
              <a:solidFill>
                <a:schemeClr val="bg1"/>
              </a:solidFill>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553</TotalTime>
  <Words>640</Words>
  <Application>Microsoft Macintosh PowerPoint</Application>
  <PresentationFormat>On-screen Show (4:3)</PresentationFormat>
  <Paragraphs>76</Paragraphs>
  <Slides>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Civic</vt:lpstr>
      <vt:lpstr>Chart</vt:lpstr>
      <vt:lpstr>Giant Panda Update</vt:lpstr>
      <vt:lpstr>US Fish and Wildlife Service Giant Panda Policy</vt:lpstr>
      <vt:lpstr>Status of US Loans</vt:lpstr>
      <vt:lpstr>Captive Population Status</vt:lpstr>
      <vt:lpstr>Institutional Updates</vt:lpstr>
      <vt:lpstr>Giant Panda SSP</vt:lpstr>
      <vt:lpstr>Giant Panda Reintroduction</vt:lpstr>
      <vt:lpstr>Giant Panda Reintroduction</vt:lpstr>
      <vt:lpstr>Giant Panda Reintroduction Current Status </vt:lpstr>
    </vt:vector>
  </TitlesOfParts>
  <Company>Zoo Atlanta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Giant Panda Update</dc:title>
  <dc:creator>rsnyder</dc:creator>
  <cp:lastModifiedBy>Jeremy Sokol</cp:lastModifiedBy>
  <cp:revision>8</cp:revision>
  <dcterms:created xsi:type="dcterms:W3CDTF">2012-04-04T14:18:54Z</dcterms:created>
  <dcterms:modified xsi:type="dcterms:W3CDTF">2013-12-08T15:27:36Z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